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72" r:id="rId5"/>
    <p:sldId id="273" r:id="rId6"/>
    <p:sldId id="259" r:id="rId7"/>
    <p:sldId id="274" r:id="rId8"/>
    <p:sldId id="276" r:id="rId9"/>
    <p:sldId id="275" r:id="rId10"/>
    <p:sldId id="271" r:id="rId11"/>
  </p:sldIdLst>
  <p:sldSz cx="18288000" cy="10287000"/>
  <p:notesSz cx="6858000" cy="9144000"/>
  <p:embeddedFontLst>
    <p:embeddedFont>
      <p:font typeface="Cairo Bold" panose="020B0604020202020204" charset="-78"/>
      <p:regular r:id="rId12"/>
    </p:embeddedFont>
    <p:embeddedFont>
      <p:font typeface="Cairo Regular" panose="020B0604020202020204" charset="-7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A73F9-E500-493D-BA7B-A22990ECEA9A}" v="5" dt="2025-03-24T12:56:52.2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0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1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Menselijk gezicht, persoon, overdekt, vrouw&#10;&#10;Automatisch gegenereerde beschrijving">
            <a:extLst>
              <a:ext uri="{FF2B5EF4-FFF2-40B4-BE49-F238E27FC236}">
                <a16:creationId xmlns:a16="http://schemas.microsoft.com/office/drawing/2014/main" id="{C956CF1D-D914-A571-692F-2019F396A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751" y="-25315"/>
            <a:ext cx="15430500" cy="1031231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310535"/>
            <a:ext cx="1410698" cy="19477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660131" y="8332397"/>
            <a:ext cx="4972047" cy="9259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660131" y="7252995"/>
            <a:ext cx="4972047" cy="91136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8212821" y="5767485"/>
            <a:ext cx="1862359" cy="4519515"/>
            <a:chOff x="0" y="0"/>
            <a:chExt cx="490498" cy="11903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0498" cy="1190325"/>
            </a:xfrm>
            <a:custGeom>
              <a:avLst/>
              <a:gdLst/>
              <a:ahLst/>
              <a:cxnLst/>
              <a:rect l="l" t="t" r="r" b="b"/>
              <a:pathLst>
                <a:path w="490498" h="1190325">
                  <a:moveTo>
                    <a:pt x="0" y="0"/>
                  </a:moveTo>
                  <a:lnTo>
                    <a:pt x="490498" y="0"/>
                  </a:lnTo>
                  <a:lnTo>
                    <a:pt x="490498" y="1190325"/>
                  </a:lnTo>
                  <a:lnTo>
                    <a:pt x="0" y="1190325"/>
                  </a:lnTo>
                  <a:close/>
                </a:path>
              </a:pathLst>
            </a:custGeom>
            <a:solidFill>
              <a:srgbClr val="00D1AD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858000" y="-1"/>
            <a:ext cx="5150041" cy="1031231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802508" y="3857620"/>
            <a:ext cx="16230600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 err="1">
                <a:solidFill>
                  <a:srgbClr val="081B91"/>
                </a:solidFill>
                <a:latin typeface="Cairo Bold"/>
              </a:rPr>
              <a:t>Inspiratielessen</a:t>
            </a:r>
            <a:endParaRPr lang="en-US" sz="9000">
              <a:solidFill>
                <a:srgbClr val="081B91"/>
              </a:solidFill>
              <a:latin typeface="Cairo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1A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D4DD6-7D61-84C8-9286-283A88922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43EA53D-B4F9-775B-2170-ECF7CFCC20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26306" y="0"/>
            <a:ext cx="5066238" cy="563054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1405D1B-77DE-EE19-A521-2CE814DA9C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54881" y="5475592"/>
            <a:ext cx="5066238" cy="5630546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62E7C9F9-1C51-3F0C-DD2C-96F237F201B5}"/>
              </a:ext>
            </a:extLst>
          </p:cNvPr>
          <p:cNvGrpSpPr/>
          <p:nvPr/>
        </p:nvGrpSpPr>
        <p:grpSpPr>
          <a:xfrm>
            <a:off x="0" y="-5219700"/>
            <a:ext cx="17540172" cy="14653823"/>
            <a:chOff x="0" y="-47625"/>
            <a:chExt cx="4440502" cy="3709789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A25D0F9-341B-EEFA-FCEA-229504CD34D2}"/>
                </a:ext>
              </a:extLst>
            </p:cNvPr>
            <p:cNvSpPr/>
            <p:nvPr/>
          </p:nvSpPr>
          <p:spPr>
            <a:xfrm>
              <a:off x="165776" y="1494697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73754F13-E25B-CA80-E964-E5BD8BE8DC5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51630A0D-023A-1457-6F74-470948001CAE}"/>
              </a:ext>
            </a:extLst>
          </p:cNvPr>
          <p:cNvGrpSpPr/>
          <p:nvPr/>
        </p:nvGrpSpPr>
        <p:grpSpPr>
          <a:xfrm>
            <a:off x="-252866" y="8592978"/>
            <a:ext cx="3056058" cy="1219600"/>
            <a:chOff x="0" y="0"/>
            <a:chExt cx="4074744" cy="162613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0C280E5B-4D06-9A50-CDA3-5AD3D7B70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5" b="45"/>
            <a:stretch>
              <a:fillRect/>
            </a:stretch>
          </p:blipFill>
          <p:spPr>
            <a:xfrm>
              <a:off x="0" y="867328"/>
              <a:ext cx="4074744" cy="758806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E7920EBD-EAE4-B86D-AD70-0C488D231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4074744" cy="759494"/>
            </a:xfrm>
            <a:prstGeom prst="rect">
              <a:avLst/>
            </a:prstGeom>
          </p:spPr>
        </p:pic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F56C327B-3009-6374-89BD-B993345FBBB0}"/>
              </a:ext>
            </a:extLst>
          </p:cNvPr>
          <p:cNvSpPr txBox="1"/>
          <p:nvPr/>
        </p:nvSpPr>
        <p:spPr>
          <a:xfrm>
            <a:off x="1028700" y="1143000"/>
            <a:ext cx="16230600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err="1">
                <a:solidFill>
                  <a:srgbClr val="081B91"/>
                </a:solidFill>
                <a:latin typeface="Cairo Bold"/>
              </a:rPr>
              <a:t>Boektoernooi</a:t>
            </a:r>
            <a:r>
              <a:rPr lang="en-US" sz="6000">
                <a:solidFill>
                  <a:srgbClr val="081B91"/>
                </a:solidFill>
                <a:latin typeface="Cairo Bold"/>
              </a:rPr>
              <a:t> </a:t>
            </a:r>
            <a:r>
              <a:rPr lang="en-US" sz="6000" err="1">
                <a:solidFill>
                  <a:srgbClr val="081B91"/>
                </a:solidFill>
                <a:latin typeface="Cairo Bold"/>
              </a:rPr>
              <a:t>en</a:t>
            </a:r>
            <a:r>
              <a:rPr lang="en-US" sz="6000">
                <a:solidFill>
                  <a:srgbClr val="081B91"/>
                </a:solidFill>
                <a:latin typeface="Cairo Bold"/>
              </a:rPr>
              <a:t> </a:t>
            </a:r>
            <a:r>
              <a:rPr lang="en-US" sz="6000" err="1">
                <a:solidFill>
                  <a:srgbClr val="081B91"/>
                </a:solidFill>
                <a:latin typeface="Cairo Bold"/>
              </a:rPr>
              <a:t>illustreren</a:t>
            </a:r>
            <a:endParaRPr lang="en-US" sz="6000">
              <a:solidFill>
                <a:srgbClr val="081B91"/>
              </a:solidFill>
              <a:latin typeface="Cairo Bold"/>
            </a:endParaRP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4A373C01-4DF2-E1EF-4239-0A18E3645642}"/>
              </a:ext>
            </a:extLst>
          </p:cNvPr>
          <p:cNvSpPr txBox="1"/>
          <p:nvPr/>
        </p:nvSpPr>
        <p:spPr>
          <a:xfrm>
            <a:off x="1028700" y="2927518"/>
            <a:ext cx="8724900" cy="5164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Twee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boeken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,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één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b="1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winnaar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. 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>
              <a:lnSpc>
                <a:spcPts val="4479"/>
              </a:lnSpc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Welke van de twee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boeken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spreekt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jullie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het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meest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aan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? De ‘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winnaar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’ van de ronde,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neemt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het op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tegen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het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volgende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. 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>
              <a:lnSpc>
                <a:spcPts val="4479"/>
              </a:lnSpc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Er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blijft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één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over. 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>
              <a:lnSpc>
                <a:spcPts val="4479"/>
              </a:lnSpc>
            </a:pPr>
            <a:r>
              <a:rPr lang="en-US" sz="29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Met het </a:t>
            </a:r>
            <a:r>
              <a:rPr lang="en-US" sz="29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overgebleven</a:t>
            </a:r>
            <a:r>
              <a:rPr lang="en-US" sz="29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29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boek</a:t>
            </a:r>
            <a:r>
              <a:rPr lang="en-US" sz="29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, </a:t>
            </a:r>
            <a:r>
              <a:rPr lang="en-US" sz="29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gaan</a:t>
            </a:r>
            <a:r>
              <a:rPr lang="en-US" sz="29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we </a:t>
            </a:r>
            <a:r>
              <a:rPr lang="en-US" sz="2999" b="1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illustreren</a:t>
            </a:r>
            <a:r>
              <a:rPr lang="en-US" sz="29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!</a:t>
            </a: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</p:txBody>
      </p:sp>
      <p:pic>
        <p:nvPicPr>
          <p:cNvPr id="11" name="Picture 4" descr="Saar waait weg / Hallo, spin! | Saar waait weg / Hallo, spin!">
            <a:extLst>
              <a:ext uri="{FF2B5EF4-FFF2-40B4-BE49-F238E27FC236}">
                <a16:creationId xmlns:a16="http://schemas.microsoft.com/office/drawing/2014/main" id="{00C1432C-F3CE-F8CA-01F9-F0C723C9E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634" y="1986575"/>
            <a:ext cx="2529437" cy="315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 wirwarwezels">
            <a:extLst>
              <a:ext uri="{FF2B5EF4-FFF2-40B4-BE49-F238E27FC236}">
                <a16:creationId xmlns:a16="http://schemas.microsoft.com/office/drawing/2014/main" id="{BF7D4B88-8453-1037-E9F0-C6371291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399" y="2162614"/>
            <a:ext cx="2381781" cy="302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e wirwarwezels">
            <a:extLst>
              <a:ext uri="{FF2B5EF4-FFF2-40B4-BE49-F238E27FC236}">
                <a16:creationId xmlns:a16="http://schemas.microsoft.com/office/drawing/2014/main" id="{719E00A0-EE94-48FD-A013-FE7AFE41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634" y="5783587"/>
            <a:ext cx="2628900" cy="333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B2552A2C-9F6E-97F3-8030-73C008B1827F}"/>
              </a:ext>
            </a:extLst>
          </p:cNvPr>
          <p:cNvSpPr txBox="1"/>
          <p:nvPr/>
        </p:nvSpPr>
        <p:spPr>
          <a:xfrm>
            <a:off x="13975456" y="3491011"/>
            <a:ext cx="551303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vs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46454436-F15A-A69E-2567-D0574E836429}"/>
              </a:ext>
            </a:extLst>
          </p:cNvPr>
          <p:cNvSpPr txBox="1"/>
          <p:nvPr/>
        </p:nvSpPr>
        <p:spPr>
          <a:xfrm>
            <a:off x="13909753" y="7162555"/>
            <a:ext cx="551303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vs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49E5AB-27A8-54F0-AFFA-FAB4422B470A}"/>
              </a:ext>
            </a:extLst>
          </p:cNvPr>
          <p:cNvSpPr txBox="1"/>
          <p:nvPr/>
        </p:nvSpPr>
        <p:spPr>
          <a:xfrm>
            <a:off x="15394893" y="7629253"/>
            <a:ext cx="1084581" cy="963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13800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?</a:t>
            </a:r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3328BB39-1E50-784E-3C8B-A38936DBE931}"/>
              </a:ext>
            </a:extLst>
          </p:cNvPr>
          <p:cNvCxnSpPr>
            <a:cxnSpLocks/>
          </p:cNvCxnSpPr>
          <p:nvPr/>
        </p:nvCxnSpPr>
        <p:spPr>
          <a:xfrm flipH="1">
            <a:off x="10661288" y="1803202"/>
            <a:ext cx="3255821" cy="36723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AEEC9765-D761-5597-4582-F85CB369BBE5}"/>
              </a:ext>
            </a:extLst>
          </p:cNvPr>
          <p:cNvCxnSpPr>
            <a:cxnSpLocks/>
          </p:cNvCxnSpPr>
          <p:nvPr/>
        </p:nvCxnSpPr>
        <p:spPr>
          <a:xfrm>
            <a:off x="10813688" y="1663303"/>
            <a:ext cx="3068396" cy="374182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715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1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26306" y="0"/>
            <a:ext cx="5066238" cy="56305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54881" y="5475592"/>
            <a:ext cx="5066238" cy="563054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-5219700"/>
            <a:ext cx="17540172" cy="14653823"/>
            <a:chOff x="0" y="-47625"/>
            <a:chExt cx="4440502" cy="3709789"/>
          </a:xfrm>
        </p:grpSpPr>
        <p:sp>
          <p:nvSpPr>
            <p:cNvPr id="5" name="Freeform 5"/>
            <p:cNvSpPr/>
            <p:nvPr/>
          </p:nvSpPr>
          <p:spPr>
            <a:xfrm>
              <a:off x="165776" y="1494697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252866" y="8592978"/>
            <a:ext cx="3056058" cy="1219600"/>
            <a:chOff x="0" y="0"/>
            <a:chExt cx="4074744" cy="162613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 t="45" b="45"/>
            <a:stretch>
              <a:fillRect/>
            </a:stretch>
          </p:blipFill>
          <p:spPr>
            <a:xfrm>
              <a:off x="0" y="867328"/>
              <a:ext cx="4074744" cy="758806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4074744" cy="759494"/>
            </a:xfrm>
            <a:prstGeom prst="rect">
              <a:avLst/>
            </a:prstGeom>
          </p:spPr>
        </p:pic>
      </p:grpSp>
      <p:sp>
        <p:nvSpPr>
          <p:cNvPr id="23" name="TextBox 23"/>
          <p:cNvSpPr txBox="1"/>
          <p:nvPr/>
        </p:nvSpPr>
        <p:spPr>
          <a:xfrm>
            <a:off x="1028700" y="1143000"/>
            <a:ext cx="16230600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err="1">
                <a:solidFill>
                  <a:srgbClr val="081B91"/>
                </a:solidFill>
                <a:latin typeface="Cairo Bold"/>
              </a:rPr>
              <a:t>Boek</a:t>
            </a:r>
            <a:r>
              <a:rPr lang="en-US" sz="6000">
                <a:solidFill>
                  <a:srgbClr val="081B91"/>
                </a:solidFill>
                <a:latin typeface="Cairo Bold"/>
              </a:rPr>
              <a:t> </a:t>
            </a:r>
            <a:r>
              <a:rPr lang="en-US" sz="6000" err="1">
                <a:solidFill>
                  <a:srgbClr val="081B91"/>
                </a:solidFill>
                <a:latin typeface="Cairo Bold"/>
              </a:rPr>
              <a:t>zoekt</a:t>
            </a:r>
            <a:r>
              <a:rPr lang="en-US" sz="6000">
                <a:solidFill>
                  <a:srgbClr val="081B91"/>
                </a:solidFill>
                <a:latin typeface="Cairo Bold"/>
              </a:rPr>
              <a:t> maatje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CB6DAA6A-003F-2333-4A4E-D23A6C70E90A}"/>
              </a:ext>
            </a:extLst>
          </p:cNvPr>
          <p:cNvSpPr txBox="1"/>
          <p:nvPr/>
        </p:nvSpPr>
        <p:spPr>
          <a:xfrm>
            <a:off x="1028700" y="2211322"/>
            <a:ext cx="13601700" cy="6319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Kunnen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jullie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het maatje van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jullie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vinden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?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>
              <a:lnSpc>
                <a:spcPts val="4479"/>
              </a:lnSpc>
            </a:pP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Hebben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jullie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leesboek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? &gt; Ga dan op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zoek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naar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informatieboek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!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>
              <a:lnSpc>
                <a:spcPts val="4479"/>
              </a:lnSpc>
            </a:pP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Hebben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jullie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informatieboek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? &gt; Ga dan op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zoek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naar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leesboek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!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>
              <a:lnSpc>
                <a:spcPts val="4479"/>
              </a:lnSpc>
            </a:pPr>
            <a:r>
              <a:rPr lang="en-US" sz="3199" b="1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Gevonden</a:t>
            </a:r>
            <a:r>
              <a:rPr lang="en-US" sz="3199" b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?</a:t>
            </a:r>
          </a:p>
          <a:p>
            <a:pPr marL="514350" indent="-514350">
              <a:lnSpc>
                <a:spcPts val="4479"/>
              </a:lnSpc>
              <a:buFont typeface="+mj-lt"/>
              <a:buAutoNum type="arabicPeriod"/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Lees de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flaptekst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(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achterkant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) van het </a:t>
            </a:r>
            <a:r>
              <a:rPr lang="en-US" sz="3199" b="1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leesboek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. Kies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zin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uit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die je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nieuwsgierig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maakt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.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Schrijf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die op.</a:t>
            </a:r>
          </a:p>
          <a:p>
            <a:pPr marL="514350" indent="-514350">
              <a:lnSpc>
                <a:spcPts val="4479"/>
              </a:lnSpc>
              <a:buFont typeface="+mj-lt"/>
              <a:buAutoNum type="arabicPeriod"/>
            </a:pPr>
            <a:endParaRPr lang="en-US" sz="31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  <a:p>
            <a:pPr marL="514350" indent="-514350">
              <a:lnSpc>
                <a:spcPts val="4479"/>
              </a:lnSpc>
              <a:buFont typeface="+mj-lt"/>
              <a:buAutoNum type="arabicPeriod"/>
            </a:pP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Blader door het </a:t>
            </a:r>
            <a:r>
              <a:rPr lang="en-US" sz="3199" b="1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informatieboek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.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Schrijf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een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interessant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</a:t>
            </a:r>
            <a:r>
              <a:rPr lang="en-US" sz="3199" err="1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weetje</a:t>
            </a:r>
            <a:r>
              <a:rPr lang="en-US" sz="3199">
                <a:solidFill>
                  <a:srgbClr val="081B91"/>
                </a:solidFill>
                <a:latin typeface="Cairo Regular" panose="020B0604020202020204" charset="-78"/>
                <a:cs typeface="Cairo Regular" panose="020B0604020202020204" charset="-78"/>
              </a:rPr>
              <a:t> op. </a:t>
            </a:r>
            <a:endParaRPr lang="en-US" sz="2999">
              <a:solidFill>
                <a:srgbClr val="081B91"/>
              </a:solidFill>
              <a:latin typeface="Cairo Regular" panose="020B0604020202020204" charset="-78"/>
              <a:cs typeface="Cairo Regular" panose="020B0604020202020204" charset="-78"/>
            </a:endParaRPr>
          </a:p>
        </p:txBody>
      </p:sp>
      <p:pic>
        <p:nvPicPr>
          <p:cNvPr id="1026" name="Picture 2" descr="Kiem">
            <a:extLst>
              <a:ext uri="{FF2B5EF4-FFF2-40B4-BE49-F238E27FC236}">
                <a16:creationId xmlns:a16="http://schemas.microsoft.com/office/drawing/2014/main" id="{33C97221-107B-C70B-AC31-134970952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5069" y="985295"/>
            <a:ext cx="2586038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iljante planten">
            <a:extLst>
              <a:ext uri="{FF2B5EF4-FFF2-40B4-BE49-F238E27FC236}">
                <a16:creationId xmlns:a16="http://schemas.microsoft.com/office/drawing/2014/main" id="{73A3BA8E-0193-A2DA-1377-160B34912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5068" y="5091748"/>
            <a:ext cx="2586037" cy="370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1A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599186-6ACA-63C3-ED61-CE08350DF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AD8ED1-0B26-B2A6-9EB7-59804BB86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26306" y="0"/>
            <a:ext cx="5066238" cy="563054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4E461FC2-5A01-21FC-DDAB-1A160EF522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54881" y="5475592"/>
            <a:ext cx="5066238" cy="5630546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1E4DD8A6-0FA3-4243-FD9D-8C8EAA7DB288}"/>
              </a:ext>
            </a:extLst>
          </p:cNvPr>
          <p:cNvGrpSpPr/>
          <p:nvPr/>
        </p:nvGrpSpPr>
        <p:grpSpPr>
          <a:xfrm>
            <a:off x="0" y="-5219700"/>
            <a:ext cx="15723097" cy="14653822"/>
            <a:chOff x="0" y="-47625"/>
            <a:chExt cx="3980488" cy="3709789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9F37F79-3400-96D7-2E0C-27E6DE2F95D8}"/>
                </a:ext>
              </a:extLst>
            </p:cNvPr>
            <p:cNvSpPr/>
            <p:nvPr/>
          </p:nvSpPr>
          <p:spPr>
            <a:xfrm>
              <a:off x="165776" y="1444018"/>
              <a:ext cx="3814712" cy="2218146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71E7EE1-2CD6-B7FB-60FB-1C87A5CB26A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4C58FCD-7D74-83AF-EAF5-D3E51669D0E7}"/>
              </a:ext>
            </a:extLst>
          </p:cNvPr>
          <p:cNvGrpSpPr/>
          <p:nvPr/>
        </p:nvGrpSpPr>
        <p:grpSpPr>
          <a:xfrm>
            <a:off x="-252866" y="8592978"/>
            <a:ext cx="3056058" cy="1219600"/>
            <a:chOff x="0" y="0"/>
            <a:chExt cx="4074744" cy="162613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573BF06F-7318-C52D-ED6E-2277654B7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5" b="45"/>
            <a:stretch>
              <a:fillRect/>
            </a:stretch>
          </p:blipFill>
          <p:spPr>
            <a:xfrm>
              <a:off x="0" y="867328"/>
              <a:ext cx="4074744" cy="758806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DD41364B-2AEB-4B63-E113-1793AE121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4074744" cy="759494"/>
            </a:xfrm>
            <a:prstGeom prst="rect">
              <a:avLst/>
            </a:prstGeom>
          </p:spPr>
        </p:pic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DBA85D6-65BB-053E-4C71-1FF53AEBC9F5}"/>
              </a:ext>
            </a:extLst>
          </p:cNvPr>
          <p:cNvSpPr txBox="1"/>
          <p:nvPr/>
        </p:nvSpPr>
        <p:spPr>
          <a:xfrm>
            <a:off x="1028700" y="1143000"/>
            <a:ext cx="14501447" cy="800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>
                <a:solidFill>
                  <a:srgbClr val="081B91"/>
                </a:solidFill>
                <a:latin typeface="Cairo Bold"/>
                <a:cs typeface="Cairo Bold"/>
              </a:rPr>
              <a:t>Cover Quiz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0AEB2C9E-711F-AE16-1FD9-78B17C3BF1E5}"/>
              </a:ext>
            </a:extLst>
          </p:cNvPr>
          <p:cNvSpPr txBox="1"/>
          <p:nvPr/>
        </p:nvSpPr>
        <p:spPr>
          <a:xfrm>
            <a:off x="1028700" y="2211322"/>
            <a:ext cx="12839701" cy="459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endParaRPr lang="en-US" sz="315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Kunnen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jullie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raden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om welk 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boek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het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gaat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?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315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endParaRPr lang="en-US" sz="315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Luister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naar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het 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stukje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tekst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en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kijk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welke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boek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er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volgens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jou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3150" dirty="0" err="1">
                <a:solidFill>
                  <a:srgbClr val="081B91"/>
                </a:solidFill>
                <a:latin typeface="Cairo Regular"/>
                <a:cs typeface="Cairo Regular"/>
              </a:rPr>
              <a:t>bij</a:t>
            </a:r>
            <a:r>
              <a:rPr lang="en-US" sz="3150" dirty="0">
                <a:solidFill>
                  <a:srgbClr val="081B91"/>
                </a:solidFill>
                <a:latin typeface="Cairo Regular"/>
                <a:cs typeface="Cairo Regular"/>
              </a:rPr>
              <a:t> past.</a:t>
            </a:r>
            <a:endParaRPr lang="en-US" sz="3150" dirty="0">
              <a:solidFill>
                <a:srgbClr val="00206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3150" dirty="0">
              <a:solidFill>
                <a:srgbClr val="00206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3150" dirty="0">
              <a:solidFill>
                <a:srgbClr val="0070C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r>
              <a:rPr lang="en-US" sz="315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Zet het </a:t>
            </a:r>
            <a:r>
              <a:rPr lang="en-US" sz="3150" dirty="0" err="1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nummer</a:t>
            </a:r>
            <a:r>
              <a:rPr lang="en-US" sz="315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 van het fragment </a:t>
            </a:r>
            <a:r>
              <a:rPr lang="en-US" sz="3150" dirty="0" err="1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bij</a:t>
            </a:r>
            <a:r>
              <a:rPr lang="en-US" sz="315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 de cover.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035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2DB4-86CB-80C5-AD67-A65FA733D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A8D704E-0C2F-C9FE-8722-1358F9EA9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270" y="5249617"/>
            <a:ext cx="2873754" cy="41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0503956-2B2E-41EA-3AFA-C7923AACA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33884" y="546560"/>
            <a:ext cx="2581679" cy="39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CE725A65-01EF-50F1-424E-E8C0D8927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17334" y="546560"/>
            <a:ext cx="2741876" cy="404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694941-6C70-0470-4A44-0D355F99F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72436" y="506164"/>
            <a:ext cx="3088453" cy="41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B1FFCC4-E766-3601-92C5-A73A6EA75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270" y="586958"/>
            <a:ext cx="2873754" cy="39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B21357-EE22-73FC-4540-72C5FC425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10619" y="5249616"/>
            <a:ext cx="2969442" cy="412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Afbeelding met kunst, Verzamelobject, fotolijst, tekst&#10;&#10;Door AI gegenereerde inhoud is mogelijk onjuist.">
            <a:extLst>
              <a:ext uri="{FF2B5EF4-FFF2-40B4-BE49-F238E27FC236}">
                <a16:creationId xmlns:a16="http://schemas.microsoft.com/office/drawing/2014/main" id="{07296960-B3B0-2626-075A-EECD135EED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198" y="5249616"/>
            <a:ext cx="2572068" cy="4122983"/>
          </a:xfrm>
          <a:prstGeom prst="rect">
            <a:avLst/>
          </a:prstGeom>
        </p:spPr>
      </p:pic>
      <p:pic>
        <p:nvPicPr>
          <p:cNvPr id="12" name="Afbeelding 11" descr="Afbeelding met tekst, poster, illustratie, grafische vormgeving&#10;&#10;Door AI gegenereerde inhoud is mogelijk onjuist.">
            <a:extLst>
              <a:ext uri="{FF2B5EF4-FFF2-40B4-BE49-F238E27FC236}">
                <a16:creationId xmlns:a16="http://schemas.microsoft.com/office/drawing/2014/main" id="{6D9CB6D2-BAE9-DD86-D64E-F95B7CD8FE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883" y="5249616"/>
            <a:ext cx="2599327" cy="4122983"/>
          </a:xfrm>
          <a:prstGeom prst="rect">
            <a:avLst/>
          </a:prstGeom>
        </p:spPr>
      </p:pic>
      <p:sp>
        <p:nvSpPr>
          <p:cNvPr id="9" name="TextBox 23">
            <a:extLst>
              <a:ext uri="{FF2B5EF4-FFF2-40B4-BE49-F238E27FC236}">
                <a16:creationId xmlns:a16="http://schemas.microsoft.com/office/drawing/2014/main" id="{2EE535AA-EE86-943D-1CE0-0BD1F075F749}"/>
              </a:ext>
            </a:extLst>
          </p:cNvPr>
          <p:cNvSpPr txBox="1"/>
          <p:nvPr/>
        </p:nvSpPr>
        <p:spPr>
          <a:xfrm>
            <a:off x="14704360" y="842452"/>
            <a:ext cx="4017070" cy="800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800">
                <a:solidFill>
                  <a:srgbClr val="081B91"/>
                </a:solidFill>
                <a:latin typeface="Cairo Bold"/>
                <a:cs typeface="Cairo Bold"/>
              </a:rPr>
              <a:t>Cover Quiz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39D1925-2EA2-F0AA-78EC-86AB8163C737}"/>
              </a:ext>
            </a:extLst>
          </p:cNvPr>
          <p:cNvSpPr txBox="1"/>
          <p:nvPr/>
        </p:nvSpPr>
        <p:spPr>
          <a:xfrm>
            <a:off x="14704358" y="1910774"/>
            <a:ext cx="3556747" cy="6888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endParaRPr lang="en-US" sz="240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Kunnen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jullie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raden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om welk 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boek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het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gaat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?</a:t>
            </a:r>
            <a:endParaRPr lang="en-US" sz="1400" dirty="0"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Luister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naar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het 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stukje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tekst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en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kijk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welke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boek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er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volgens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jou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bij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past.</a:t>
            </a:r>
            <a:endParaRPr lang="en-US" sz="2400" dirty="0">
              <a:solidFill>
                <a:srgbClr val="00206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0206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070C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r>
              <a:rPr lang="en-US" sz="240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Zet het </a:t>
            </a:r>
            <a:r>
              <a:rPr lang="en-US" sz="2400" dirty="0" err="1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nummer</a:t>
            </a:r>
            <a:r>
              <a:rPr lang="en-US" sz="240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 van het fragment </a:t>
            </a:r>
            <a:r>
              <a:rPr lang="en-US" sz="2400" dirty="0" err="1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bij</a:t>
            </a:r>
            <a:r>
              <a:rPr lang="en-US" sz="240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 de cover.</a:t>
            </a:r>
            <a:endParaRPr lang="en-US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823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F827283-F071-37BE-E87D-E0AB6035E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270" y="5249617"/>
            <a:ext cx="2873754" cy="41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709912EE-B9EF-5E07-A8B7-36D3CDE34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33884" y="546560"/>
            <a:ext cx="2581679" cy="39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FAA2F29F-229E-9E4B-0020-428440293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17334" y="546560"/>
            <a:ext cx="2741876" cy="404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6D6A67-1989-FB7F-2099-3B0BF7C6D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72436" y="506164"/>
            <a:ext cx="3088453" cy="41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D2B9919-E6F9-CBC7-E62A-606969AC3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270" y="586958"/>
            <a:ext cx="2873754" cy="39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4F4918-6550-672E-BC30-947C0597E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10619" y="5249616"/>
            <a:ext cx="2969442" cy="412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C3ED0C4-F6CA-8DFC-ED53-994ECB28A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66007" y="5330408"/>
            <a:ext cx="2741876" cy="404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Afbeelding met kunst, Verzamelobject, fotolijst, tekst&#10;&#10;Door AI gegenereerde inhoud is mogelijk onjuist.">
            <a:extLst>
              <a:ext uri="{FF2B5EF4-FFF2-40B4-BE49-F238E27FC236}">
                <a16:creationId xmlns:a16="http://schemas.microsoft.com/office/drawing/2014/main" id="{665589F4-E4A6-057F-C9DD-57D6D37688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198" y="5249616"/>
            <a:ext cx="2572068" cy="4122983"/>
          </a:xfrm>
          <a:prstGeom prst="rect">
            <a:avLst/>
          </a:prstGeom>
        </p:spPr>
      </p:pic>
      <p:sp>
        <p:nvSpPr>
          <p:cNvPr id="9" name="TextBox 23">
            <a:extLst>
              <a:ext uri="{FF2B5EF4-FFF2-40B4-BE49-F238E27FC236}">
                <a16:creationId xmlns:a16="http://schemas.microsoft.com/office/drawing/2014/main" id="{781B947F-E56C-8C5B-0FBE-BBE57D380D69}"/>
              </a:ext>
            </a:extLst>
          </p:cNvPr>
          <p:cNvSpPr txBox="1"/>
          <p:nvPr/>
        </p:nvSpPr>
        <p:spPr>
          <a:xfrm>
            <a:off x="14704360" y="842452"/>
            <a:ext cx="4017070" cy="800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800">
                <a:solidFill>
                  <a:srgbClr val="081B91"/>
                </a:solidFill>
                <a:latin typeface="Cairo Bold"/>
                <a:cs typeface="Cairo Bold"/>
              </a:rPr>
              <a:t>Cover Quiz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5184070-D79C-6F05-8A81-483436FA2DC0}"/>
              </a:ext>
            </a:extLst>
          </p:cNvPr>
          <p:cNvSpPr txBox="1"/>
          <p:nvPr/>
        </p:nvSpPr>
        <p:spPr>
          <a:xfrm>
            <a:off x="14704358" y="1910774"/>
            <a:ext cx="3556747" cy="6888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endParaRPr lang="en-US" sz="240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Kunnen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jullie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raden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om welk 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boek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het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gaat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?</a:t>
            </a:r>
            <a:endParaRPr lang="en-US" sz="1400" dirty="0"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81B91"/>
              </a:solidFill>
              <a:latin typeface="Cairo Regular"/>
              <a:cs typeface="Cairo Regular"/>
            </a:endParaRPr>
          </a:p>
          <a:p>
            <a:pPr>
              <a:lnSpc>
                <a:spcPts val="4479"/>
              </a:lnSpc>
            </a:pP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Luister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naar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het 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stukje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tekst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en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kijk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welke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boek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er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volgens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jou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</a:t>
            </a:r>
            <a:r>
              <a:rPr lang="en-US" sz="2400" dirty="0" err="1">
                <a:solidFill>
                  <a:srgbClr val="081B91"/>
                </a:solidFill>
                <a:latin typeface="Cairo Regular"/>
                <a:cs typeface="Cairo Regular"/>
              </a:rPr>
              <a:t>bij</a:t>
            </a:r>
            <a:r>
              <a:rPr lang="en-US" sz="2400" dirty="0">
                <a:solidFill>
                  <a:srgbClr val="081B91"/>
                </a:solidFill>
                <a:latin typeface="Cairo Regular"/>
                <a:cs typeface="Cairo Regular"/>
              </a:rPr>
              <a:t> past.</a:t>
            </a:r>
            <a:endParaRPr lang="en-US" sz="2400" dirty="0">
              <a:solidFill>
                <a:srgbClr val="00206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0206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endParaRPr lang="en-US" sz="2400" dirty="0">
              <a:solidFill>
                <a:srgbClr val="0070C0"/>
              </a:solidFill>
              <a:latin typeface="Cairo Regular"/>
              <a:ea typeface="Calibri"/>
              <a:cs typeface="Calibri"/>
            </a:endParaRPr>
          </a:p>
          <a:p>
            <a:pPr>
              <a:lnSpc>
                <a:spcPts val="4479"/>
              </a:lnSpc>
            </a:pPr>
            <a:r>
              <a:rPr lang="en-US" sz="240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Zet het </a:t>
            </a:r>
            <a:r>
              <a:rPr lang="en-US" sz="2400" dirty="0" err="1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nummer</a:t>
            </a:r>
            <a:r>
              <a:rPr lang="en-US" sz="240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 van het fragment </a:t>
            </a:r>
            <a:r>
              <a:rPr lang="en-US" sz="2400" dirty="0" err="1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bij</a:t>
            </a:r>
            <a:r>
              <a:rPr lang="en-US" sz="2400" dirty="0">
                <a:solidFill>
                  <a:srgbClr val="0070C0"/>
                </a:solidFill>
                <a:latin typeface="Cairo Regular"/>
                <a:ea typeface="Calibri"/>
                <a:cs typeface="Calibri"/>
              </a:rPr>
              <a:t> de cover.</a:t>
            </a:r>
            <a:endParaRPr lang="en-US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5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1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7310535"/>
            <a:ext cx="1410698" cy="194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75301" y="0"/>
            <a:ext cx="5137399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02797" y="8358964"/>
            <a:ext cx="4829380" cy="8993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802797" y="7310535"/>
            <a:ext cx="4829380" cy="88521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3340100"/>
            <a:ext cx="16230600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>
                <a:solidFill>
                  <a:srgbClr val="081B91"/>
                </a:solidFill>
                <a:latin typeface="Cairo Bold"/>
              </a:rPr>
              <a:t>BEDANKT!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57465" y="4473575"/>
            <a:ext cx="16201835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Cairo Regular"/>
              </a:rPr>
              <a:t>Stadkamer </a:t>
            </a:r>
            <a:r>
              <a:rPr lang="en-US" sz="3999" err="1">
                <a:solidFill>
                  <a:srgbClr val="FFFFFF"/>
                </a:solidFill>
                <a:latin typeface="Cairo Regular"/>
              </a:rPr>
              <a:t>maken</a:t>
            </a:r>
            <a:r>
              <a:rPr lang="en-US" sz="3999">
                <a:solidFill>
                  <a:srgbClr val="FFFFFF"/>
                </a:solidFill>
                <a:latin typeface="Cairo Regular"/>
              </a:rPr>
              <a:t> we </a:t>
            </a:r>
            <a:r>
              <a:rPr lang="en-US" sz="3999" err="1">
                <a:solidFill>
                  <a:srgbClr val="FFFFFF"/>
                </a:solidFill>
                <a:latin typeface="Cairo Regular"/>
              </a:rPr>
              <a:t>samen</a:t>
            </a:r>
            <a:r>
              <a:rPr lang="en-US" sz="3999">
                <a:solidFill>
                  <a:srgbClr val="FFFFFF"/>
                </a:solidFill>
                <a:latin typeface="Cairo Regular"/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presentatie Stadkamer" id="{7C4EF42E-5219-4042-A93F-59C6B1A9C519}" vid="{A6150C22-3090-4994-8C8C-0485891A190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6d0dd0-9885-4af4-ab9b-457e70642634"/>
    <lcf76f155ced4ddcb4097134ff3c332f xmlns="9c7b644c-e9c3-4a5b-8557-b26388db15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BE3E4FDABDB241AE42049E89B227BF" ma:contentTypeVersion="13" ma:contentTypeDescription="Een nieuw document maken." ma:contentTypeScope="" ma:versionID="967ba6722423858c10a2c4de71c35724">
  <xsd:schema xmlns:xsd="http://www.w3.org/2001/XMLSchema" xmlns:xs="http://www.w3.org/2001/XMLSchema" xmlns:p="http://schemas.microsoft.com/office/2006/metadata/properties" xmlns:ns2="9c7b644c-e9c3-4a5b-8557-b26388db151e" xmlns:ns3="ed6d0dd0-9885-4af4-ab9b-457e70642634" targetNamespace="http://schemas.microsoft.com/office/2006/metadata/properties" ma:root="true" ma:fieldsID="65a3fce80b5b6190d7f0303d513b8bc4" ns2:_="" ns3:_="">
    <xsd:import namespace="9c7b644c-e9c3-4a5b-8557-b26388db151e"/>
    <xsd:import namespace="ed6d0dd0-9885-4af4-ab9b-457e706426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b644c-e9c3-4a5b-8557-b26388db15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5f3ed1d0-b4b3-4b06-85b3-8bce94f530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0dd0-9885-4af4-ab9b-457e7064263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d8036da-03f4-4a28-8aa6-d1f9547b6cde}" ma:internalName="TaxCatchAll" ma:showField="CatchAllData" ma:web="ed6d0dd0-9885-4af4-ab9b-457e706426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C6E02A-A076-461F-8C16-BF7E49EBE7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BAF48-C7F1-429B-92A1-0856869693BD}">
  <ds:schemaRefs>
    <ds:schemaRef ds:uri="http://schemas.microsoft.com/office/2006/metadata/properties"/>
    <ds:schemaRef ds:uri="http://schemas.microsoft.com/office/2006/documentManagement/types"/>
    <ds:schemaRef ds:uri="9c7b644c-e9c3-4a5b-8557-b26388db151e"/>
    <ds:schemaRef ds:uri="http://purl.org/dc/dcmitype/"/>
    <ds:schemaRef ds:uri="ed6d0dd0-9885-4af4-ab9b-457e70642634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D5D23A3-43E1-45CB-B6CE-9E769AB8F8A2}">
  <ds:schemaRefs>
    <ds:schemaRef ds:uri="9c7b644c-e9c3-4a5b-8557-b26388db151e"/>
    <ds:schemaRef ds:uri="ed6d0dd0-9885-4af4-ab9b-457e7064263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246</Words>
  <Application>Microsoft Office PowerPoint</Application>
  <PresentationFormat>Aangepast</PresentationFormat>
  <Paragraphs>52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Cairo Regular</vt:lpstr>
      <vt:lpstr>Cairo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Presentatieformat</dc:title>
  <dc:creator>Tharin Doornbos</dc:creator>
  <cp:lastModifiedBy>Fleur Wever</cp:lastModifiedBy>
  <cp:revision>3</cp:revision>
  <dcterms:created xsi:type="dcterms:W3CDTF">2006-08-16T00:00:00Z</dcterms:created>
  <dcterms:modified xsi:type="dcterms:W3CDTF">2025-03-26T10:28:02Z</dcterms:modified>
  <dc:identifier>DAFbTANfgbc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0x01010044BE3E4FDABDB241AE42049E89B227BF</vt:lpwstr>
  </property>
  <property fmtid="{D5CDD505-2E9C-101B-9397-08002B2CF9AE}" pid="3" name="TaxKeyword">
    <vt:lpwstr/>
  </property>
  <property fmtid="{D5CDD505-2E9C-101B-9397-08002B2CF9AE}" pid="4" name="MediaServiceImageTags">
    <vt:lpwstr/>
  </property>
  <property fmtid="{D5CDD505-2E9C-101B-9397-08002B2CF9AE}" pid="5" name="DocumentCategorie">
    <vt:lpwstr/>
  </property>
</Properties>
</file>